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SpoqaHanSans-Light" panose="020B0600000101010101" charset="-127"/>
      <p:regular r:id="rId28"/>
    </p:embeddedFont>
    <p:embeddedFont>
      <p:font typeface="NEXON Lv1 Gothic OTF Light" panose="020B0600000101010101" charset="-127"/>
      <p:regular r:id="rId29"/>
    </p:embeddedFont>
    <p:embeddedFont>
      <p:font typeface="NEXON Lv1 Gothic OTF Bold" panose="020B0600000101010101" charset="-127"/>
      <p:bold r:id="rId30"/>
    </p:embeddedFont>
    <p:embeddedFont>
      <p:font typeface="SpoqaHanSans-Bold" panose="020B0600000101010101" charset="-127"/>
      <p:bold r:id="rId31"/>
    </p:embeddedFont>
    <p:embeddedFont>
      <p:font typeface="SpoqaHanSans-Regular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Jua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NEXON Lv1 Gothic OTF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975" y="9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" y="-14591"/>
            <a:ext cx="181356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04800" y="7721600"/>
            <a:ext cx="11125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63700" y="2197100"/>
            <a:ext cx="5041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0000" spc="-800" dirty="0" smtClean="0">
                <a:solidFill>
                  <a:srgbClr val="393939"/>
                </a:solidFill>
                <a:ea typeface="SpoqaHanSans-Bold"/>
              </a:rPr>
              <a:t>피터 </a:t>
            </a:r>
            <a:r>
              <a:rPr lang="ko-KR" altLang="en-US" sz="10000" spc="-800" dirty="0" err="1" smtClean="0">
                <a:solidFill>
                  <a:srgbClr val="393939"/>
                </a:solidFill>
                <a:ea typeface="SpoqaHanSans-Bold"/>
              </a:rPr>
              <a:t>패터</a:t>
            </a:r>
            <a:endParaRPr lang="ko-KR" sz="10000" b="0" i="0" u="none" strike="noStrike" spc="-800" dirty="0">
              <a:solidFill>
                <a:srgbClr val="393939"/>
              </a:solidFill>
              <a:ea typeface="SpoqaHanSans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34925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0" i="0" u="none" strike="noStrike" spc="-800" dirty="0" smtClean="0">
                <a:solidFill>
                  <a:srgbClr val="393939"/>
                </a:solidFill>
                <a:ea typeface="SpoqaHanSans-Light"/>
              </a:rPr>
              <a:t>E204</a:t>
            </a:r>
            <a:endParaRPr lang="ko-KR" sz="6000" b="0" i="0" u="none" strike="noStrike" spc="-8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3700" y="8534400"/>
            <a:ext cx="8153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spc="-100" dirty="0" smtClean="0">
                <a:solidFill>
                  <a:srgbClr val="393939"/>
                </a:solidFill>
                <a:ea typeface="SpoqaHanSans-Light"/>
              </a:rPr>
              <a:t>삼성 청년 </a:t>
            </a:r>
            <a:r>
              <a:rPr lang="en-US" altLang="ko-KR" sz="2200" spc="-100" dirty="0" smtClean="0">
                <a:solidFill>
                  <a:srgbClr val="393939"/>
                </a:solidFill>
                <a:ea typeface="SpoqaHanSans-Light"/>
              </a:rPr>
              <a:t>SW </a:t>
            </a:r>
            <a:r>
              <a:rPr lang="ko-KR" altLang="en-US" sz="2200" spc="-100" dirty="0" smtClean="0">
                <a:solidFill>
                  <a:srgbClr val="393939"/>
                </a:solidFill>
                <a:ea typeface="SpoqaHanSans-Light"/>
              </a:rPr>
              <a:t>아카데미 </a:t>
            </a:r>
            <a:r>
              <a:rPr lang="en-US" altLang="ko-KR" sz="2200" spc="-100" dirty="0" smtClean="0">
                <a:solidFill>
                  <a:srgbClr val="393939"/>
                </a:solidFill>
                <a:ea typeface="SpoqaHanSans-Light"/>
              </a:rPr>
              <a:t>2</a:t>
            </a:r>
            <a:r>
              <a:rPr lang="ko-KR" altLang="en-US" sz="2200" spc="-100" dirty="0" smtClean="0">
                <a:solidFill>
                  <a:srgbClr val="393939"/>
                </a:solidFill>
                <a:ea typeface="SpoqaHanSans-Light"/>
              </a:rPr>
              <a:t>학기 공통 프로젝트 중간 발표 자료</a:t>
            </a:r>
            <a:endParaRPr lang="ko-KR" sz="22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3700" y="9118600"/>
            <a:ext cx="8089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900" dirty="0" smtClean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Making </a:t>
            </a:r>
            <a:r>
              <a:rPr lang="en-US" sz="900" dirty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Exercise More Fun for Our </a:t>
            </a:r>
            <a:r>
              <a:rPr lang="en-US" sz="900" dirty="0" smtClean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Kids, Pitter-Patter</a:t>
            </a:r>
          </a:p>
          <a:p>
            <a:pPr lvl="0">
              <a:lnSpc>
                <a:spcPct val="149400"/>
              </a:lnSpc>
            </a:pPr>
            <a:r>
              <a:rPr lang="en-US" sz="900" dirty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"Samsung Youth SW Academy 2nd Semester Common Project Midterm Presentation Material</a:t>
            </a:r>
          </a:p>
          <a:p>
            <a:pPr lvl="0">
              <a:lnSpc>
                <a:spcPct val="149400"/>
              </a:lnSpc>
            </a:pPr>
            <a:endParaRPr lang="en-US" sz="900" b="0" i="0" u="none" strike="noStrike" dirty="0">
              <a:solidFill>
                <a:srgbClr val="393939">
                  <a:alpha val="60000"/>
                </a:srgbClr>
              </a:solidFill>
              <a:latin typeface="SpoqaHanSans-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93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600" b="0" i="0" u="none" strike="noStrike" spc="-100" dirty="0" smtClean="0">
                <a:solidFill>
                  <a:srgbClr val="393939"/>
                </a:solidFill>
                <a:latin typeface="SpoqaHanSans-Light"/>
              </a:rPr>
              <a:t>우리 아이 운동</a:t>
            </a:r>
            <a:r>
              <a:rPr lang="en-US" altLang="ko-KR" sz="2600" b="0" i="0" u="none" strike="noStrike" spc="-100" dirty="0" smtClean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b="0" i="0" u="none" strike="noStrike" spc="-100" dirty="0" smtClean="0">
                <a:solidFill>
                  <a:srgbClr val="393939"/>
                </a:solidFill>
                <a:latin typeface="SpoqaHanSans-Light"/>
              </a:rPr>
              <a:t>더 재미있게</a:t>
            </a:r>
            <a:endParaRPr lang="ko-KR" sz="26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477000" y="320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600" spc="-100" dirty="0" smtClean="0">
                <a:solidFill>
                  <a:srgbClr val="393939"/>
                </a:solidFill>
                <a:latin typeface="SpoqaHanSans-Light"/>
              </a:rPr>
              <a:t>Pitter-Patter: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빠르고 가볍게 밟거나 두드리는 소리</a:t>
            </a:r>
            <a:endParaRPr lang="ko-KR" sz="26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1663700" y="4848225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손배준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김상범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서지헌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윤예리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이승민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임경태</a:t>
            </a:r>
            <a:endParaRPr lang="ko-KR" altLang="en-US" sz="2600" spc="-100" dirty="0">
              <a:solidFill>
                <a:srgbClr val="393939"/>
              </a:solidFill>
              <a:latin typeface="SpoqaHanSans-Light"/>
            </a:endParaRPr>
          </a:p>
        </p:txBody>
      </p:sp>
      <p:pic>
        <p:nvPicPr>
          <p:cNvPr id="2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 smtClean="0">
                <a:solidFill>
                  <a:srgbClr val="FFFFFF"/>
                </a:solidFill>
                <a:ea typeface="NEXON Lv1 Gothic OTF Bold"/>
              </a:rPr>
              <a:t>좀 심심</a:t>
            </a:r>
            <a:endParaRPr lang="ko-KR" sz="2700" b="0" i="0" u="none" strike="noStrike" dirty="0">
              <a:solidFill>
                <a:srgbClr val="FFFFFF"/>
              </a:solidFill>
              <a:ea typeface="NEXON Lv1 Gothic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원인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51000" y="4203700"/>
            <a:ext cx="15278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>
                <a:solidFill>
                  <a:srgbClr val="FFD566"/>
                </a:solidFill>
                <a:ea typeface="NEXON Lv1 Gothic OTF Bold"/>
              </a:rPr>
              <a:t>어떻게</a:t>
            </a:r>
            <a:r>
              <a:rPr lang="en-US" sz="10000" b="0" i="0" u="none" strike="noStrike">
                <a:solidFill>
                  <a:srgbClr val="FFD566"/>
                </a:solidFill>
                <a:latin typeface="NEXON Lv1 Gothic OTF Bold"/>
              </a:rPr>
              <a:t> </a:t>
            </a: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하게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만들까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독려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방법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3911600"/>
            <a:ext cx="153289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본인이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좋아하고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재미있는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적정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수준의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운동빈도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운동강도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운동시간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운동량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등의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 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요소가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충족되어야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지속적인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노력이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동반되어야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가족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전체가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참여하여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할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수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있는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즐거운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운동과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놀이를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9194800"/>
            <a:ext cx="15862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김윤명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(2019).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소아청소년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비만에서의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신체활동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주간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건강과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질병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12(41), 1703-1714.</a:t>
            </a:r>
          </a:p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홍영미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문경래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서정완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심재건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유기환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정병주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... &amp;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최중명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(1999).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치료지침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소아과학회지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42(10), 1338-1365.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51000" y="4203700"/>
            <a:ext cx="15278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그래서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우리는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피터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패터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2514" y="1028700"/>
            <a:ext cx="11596786" cy="1817353"/>
            <a:chOff x="0" y="0"/>
            <a:chExt cx="3054297" cy="478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FFD24B"/>
            </a:solidFill>
            <a:ln w="133350" cap="rnd">
              <a:solidFill>
                <a:srgbClr val="FFD24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즐거운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게임으로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아이들의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흥미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유도</a:t>
              </a:r>
              <a:endParaRPr lang="en-US" sz="499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62514" y="3163854"/>
            <a:ext cx="11596786" cy="1817353"/>
            <a:chOff x="0" y="0"/>
            <a:chExt cx="3054297" cy="4786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A7D86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적절한 리워드를 통해 동기 유발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62514" y="7430685"/>
            <a:ext cx="11596786" cy="1817353"/>
            <a:chOff x="0" y="0"/>
            <a:chExt cx="3054297" cy="4786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FA6EA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보호자는 아이의 신체 추세를 쉽게 확인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62514" y="5299008"/>
            <a:ext cx="11596786" cy="1817353"/>
            <a:chOff x="0" y="0"/>
            <a:chExt cx="3054297" cy="4786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76A0D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아이들의 활동량 향상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4102863" cy="8229600"/>
            <a:chOff x="0" y="0"/>
            <a:chExt cx="5470484" cy="1097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70484" cy="10972802"/>
            </a:xfrm>
            <a:custGeom>
              <a:avLst/>
              <a:gdLst/>
              <a:ahLst/>
              <a:cxnLst/>
              <a:rect l="l" t="t" r="r" b="b"/>
              <a:pathLst>
                <a:path w="5470484" h="10972802">
                  <a:moveTo>
                    <a:pt x="0" y="0"/>
                  </a:moveTo>
                  <a:lnTo>
                    <a:pt x="5470484" y="0"/>
                  </a:lnTo>
                  <a:lnTo>
                    <a:pt x="5470484" y="10972802"/>
                  </a:lnTo>
                  <a:lnTo>
                    <a:pt x="0" y="1097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11926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2.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서비스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소개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336800"/>
            <a:ext cx="14262100" cy="638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1.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재미있는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게임을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통해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재미있게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336800"/>
            <a:ext cx="14262100" cy="638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6800"/>
            <a:ext cx="61722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1.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재미있는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게임을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통해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재미있게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4127500"/>
            <a:ext cx="63373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영상</a:t>
            </a:r>
          </a:p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들어갈</a:t>
            </a:r>
          </a:p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페이지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90" y="2324100"/>
            <a:ext cx="1472912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2. </a:t>
            </a:r>
            <a:r>
              <a:rPr lang="ko-KR" sz="7000" b="0" i="0" u="none" strike="noStrike" spc="-600" dirty="0">
                <a:solidFill>
                  <a:srgbClr val="393939"/>
                </a:solidFill>
                <a:ea typeface="SpoqaHanSans-Bold"/>
              </a:rPr>
              <a:t>적정</a:t>
            </a: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 dirty="0">
                <a:solidFill>
                  <a:srgbClr val="393939"/>
                </a:solidFill>
                <a:ea typeface="SpoqaHanSans-Bold"/>
              </a:rPr>
              <a:t>수준의</a:t>
            </a: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 dirty="0" err="1" smtClean="0">
                <a:solidFill>
                  <a:srgbClr val="393939"/>
                </a:solidFill>
                <a:ea typeface="SpoqaHanSans-Bold"/>
              </a:rPr>
              <a:t>운동강</a:t>
            </a:r>
            <a:r>
              <a:rPr lang="ko-KR" altLang="en-US" sz="7000" b="0" i="0" u="none" strike="noStrike" spc="-600" dirty="0" err="1" smtClean="0">
                <a:solidFill>
                  <a:srgbClr val="393939"/>
                </a:solidFill>
                <a:ea typeface="SpoqaHanSans-Bold"/>
              </a:rPr>
              <a:t>도</a:t>
            </a:r>
            <a:endParaRPr lang="ko-KR" sz="7000" b="0" i="0" u="none" strike="noStrike" spc="-600" dirty="0">
              <a:solidFill>
                <a:srgbClr val="393939"/>
              </a:solidFill>
              <a:ea typeface="SpoqaHanSans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레벨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선택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4902200"/>
            <a:ext cx="1798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7416800"/>
            <a:ext cx="17983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2298700"/>
            <a:ext cx="6413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600" b="0" i="0" u="none" strike="noStrike" spc="-500">
                <a:solidFill>
                  <a:srgbClr val="393939"/>
                </a:solidFill>
                <a:latin typeface="SpoqaHanSans-Light"/>
              </a:rPr>
              <a:t>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피터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패터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(PITTER-PATTER)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498600" y="47625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48260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664200" y="4762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826000"/>
            <a:ext cx="1524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829800" y="47625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4826000"/>
            <a:ext cx="1524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3982700" y="4762500"/>
            <a:ext cx="2921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4826000"/>
            <a:ext cx="152400" cy="15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986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6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42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42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8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98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827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827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498600" y="7277100"/>
            <a:ext cx="2921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7353300"/>
            <a:ext cx="152400" cy="152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986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86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664200" y="7277100"/>
            <a:ext cx="292100" cy="29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7353300"/>
            <a:ext cx="152400" cy="152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642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642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829800" y="7277100"/>
            <a:ext cx="292100" cy="292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7353300"/>
            <a:ext cx="152400" cy="152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8298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298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641600"/>
            <a:ext cx="8280400" cy="5892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3.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지속적인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노력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705100"/>
            <a:ext cx="7962900" cy="582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출결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보상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지급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260600"/>
            <a:ext cx="9537700" cy="678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4.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가족과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함께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참여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'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인생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컷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'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서비스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지원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3.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기대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효과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4.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흐름도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소개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90500"/>
            <a:ext cx="9029700" cy="991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아키텍처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구조도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기술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1727200"/>
            <a:ext cx="14998700" cy="1055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서비스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흐름도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61800" y="2159000"/>
            <a:ext cx="469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보호자와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아동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색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차이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0"/>
            <a:ext cx="11125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33800" y="6858000"/>
            <a:ext cx="3429000" cy="342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04800" y="6858000"/>
            <a:ext cx="3429000" cy="342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4800" y="3429000"/>
            <a:ext cx="3429000" cy="342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3733800" y="3429000"/>
            <a:ext cx="3429000" cy="342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33800" y="0"/>
            <a:ext cx="3429000" cy="342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6200000">
            <a:off x="304800" y="0"/>
            <a:ext cx="3429000" cy="342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7162800" y="7721600"/>
            <a:ext cx="11125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420100" y="22098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SpoqaHanSans-Bold"/>
              </a:rPr>
              <a:t> Q &amp; 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0100" y="34925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0000" b="0" i="0" u="none" strike="noStrike" spc="-800">
                <a:solidFill>
                  <a:srgbClr val="393939"/>
                </a:solidFill>
                <a:ea typeface="SpoqaHanSans-Light"/>
              </a:rPr>
              <a:t>감사합니다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SpoqaHanSans-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3300" y="8534400"/>
            <a:ext cx="8153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마케팅팀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김미리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사원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(kimmiri@miricompany.co.kr)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9118600"/>
            <a:ext cx="8089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9400"/>
              </a:lnSpc>
            </a:pPr>
            <a:r>
              <a:rPr lang="en-US" sz="900" b="0" i="0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DELVING DEEP INTO THE DYNAMIC REALM OF MARKETING: AN IN-DEPTH EXPLORATION AND ANALYSIS OF THE PIVOTAL TRENDS, EMERGING CHALLENGES, AND STRATEGIC IMPERATIVES DOMINATING THE BUSINESS LANDSCAPE IN THE FIRST HALF OF THE YEAR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0600" y="193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마케팅부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김미리에게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문의하세요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! 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 dirty="0">
                <a:solidFill>
                  <a:srgbClr val="393939"/>
                </a:solidFill>
                <a:latin typeface="NEXON Lv1 Gothic OTF Bold"/>
              </a:rPr>
              <a:t>1. </a:t>
            </a:r>
            <a:r>
              <a:rPr lang="ko-KR" sz="10000" b="0" i="0" u="none" strike="noStrike" spc="-800" dirty="0">
                <a:solidFill>
                  <a:srgbClr val="393939"/>
                </a:solidFill>
                <a:ea typeface="NEXON Lv1 Gothic OTF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68656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-12700"/>
            <a:ext cx="154813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-139700"/>
            <a:ext cx="17056100" cy="1135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1200" y="-635000"/>
            <a:ext cx="15925800" cy="1115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25900" y="4025900"/>
            <a:ext cx="10236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소아</a:t>
            </a:r>
            <a:r>
              <a:rPr lang="en-US" sz="12000" b="0" i="0" u="none" strike="noStrike" spc="-1000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2000" b="0" i="0" u="none" strike="noStrike" spc="-1000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2997200"/>
            <a:ext cx="112395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소아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부족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 dirty="0" err="1">
                <a:solidFill>
                  <a:srgbClr val="FFFFFF"/>
                </a:solidFill>
                <a:ea typeface="NEXON Lv1 Gothic OTF Bold"/>
              </a:rPr>
              <a:t>비만협회</a:t>
            </a:r>
            <a:endParaRPr lang="ko-KR" sz="2700" b="0" i="0" u="none" strike="noStrike" dirty="0">
              <a:solidFill>
                <a:srgbClr val="FFFFFF"/>
              </a:solidFill>
              <a:ea typeface="NEXON Lv1 Gothic OTF Bold"/>
            </a:endParaRP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 dirty="0" err="1">
                <a:solidFill>
                  <a:srgbClr val="FFFFFF"/>
                </a:solidFill>
                <a:ea typeface="NEXON Lv1 Gothic OTF Bold"/>
              </a:rPr>
              <a:t>장표</a:t>
            </a:r>
            <a:r>
              <a:rPr lang="en-US" sz="2700" b="0" i="0" u="none" strike="noStrike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NEXON Lv1 Gothic OTF Bold"/>
              </a:rPr>
              <a:t>추가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0400" y="9525000"/>
            <a:ext cx="15862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정성민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정진호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... &amp; </a:t>
            </a:r>
            <a:r>
              <a:rPr lang="ko-KR" sz="1800" b="0" i="1" u="none" strike="noStrike" dirty="0" err="1">
                <a:solidFill>
                  <a:srgbClr val="595959"/>
                </a:solidFill>
                <a:ea typeface="NEXON Lv1 Gothic OTF Light"/>
              </a:rPr>
              <a:t>한경민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. (2024). 2023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팩트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시트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: 2012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년부터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2021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년까지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한국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성인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청소년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아동의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및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복부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유병률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. </a:t>
            </a:r>
          </a:p>
          <a:p>
            <a:pPr lvl="0" algn="r">
              <a:lnSpc>
                <a:spcPct val="116199"/>
              </a:lnSpc>
            </a:pP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및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대사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증후군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저널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33(1), 27.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0"/>
            <a:ext cx="19316700" cy="102870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2400300" y="4203700"/>
            <a:ext cx="13792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 dirty="0">
                <a:solidFill>
                  <a:srgbClr val="FFD566"/>
                </a:solidFill>
                <a:ea typeface="NEXON Lv1 Gothic OTF Bold"/>
              </a:rPr>
              <a:t>왜</a:t>
            </a:r>
            <a:r>
              <a:rPr lang="en-US" sz="10000" b="0" i="0" u="none" strike="noStrike" dirty="0">
                <a:solidFill>
                  <a:srgbClr val="FFD566"/>
                </a:solidFill>
                <a:latin typeface="NEXON Lv1 Gothic OTF Bold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하지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않을까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664</Words>
  <Application>Microsoft Office PowerPoint</Application>
  <PresentationFormat>사용자 지정</PresentationFormat>
  <Paragraphs>163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SpoqaHanSans-Light</vt:lpstr>
      <vt:lpstr>NEXON Lv1 Gothic OTF Light</vt:lpstr>
      <vt:lpstr>NEXON Lv1 Gothic OTF Bold</vt:lpstr>
      <vt:lpstr>Arial</vt:lpstr>
      <vt:lpstr>SpoqaHanSans-Bold</vt:lpstr>
      <vt:lpstr>SpoqaHanSans-Regular</vt:lpstr>
      <vt:lpstr>Calibri</vt:lpstr>
      <vt:lpstr>Jua</vt:lpstr>
      <vt:lpstr>맑은 고딕</vt:lpstr>
      <vt:lpstr>NEXON Lv1 Gothic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4</cp:revision>
  <dcterms:created xsi:type="dcterms:W3CDTF">2006-08-16T00:00:00Z</dcterms:created>
  <dcterms:modified xsi:type="dcterms:W3CDTF">2024-07-25T08:30:06Z</dcterms:modified>
</cp:coreProperties>
</file>